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  <p:embeddedFont>
      <p:font typeface="Average"/>
      <p:regular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Average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f87997393_0_1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f87997393_0_1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6fdbf77cd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6fdbf77cd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10.xml"/><Relationship Id="rId10" Type="http://schemas.openxmlformats.org/officeDocument/2006/relationships/slide" Target="/ppt/slides/slide8.xml"/><Relationship Id="rId13" Type="http://schemas.openxmlformats.org/officeDocument/2006/relationships/slide" Target="/ppt/slides/slide11.xml"/><Relationship Id="rId12" Type="http://schemas.openxmlformats.org/officeDocument/2006/relationships/slide" Target="/ppt/slides/slide1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9" Type="http://schemas.openxmlformats.org/officeDocument/2006/relationships/slide" Target="/ppt/slides/slide7.xml"/><Relationship Id="rId5" Type="http://schemas.openxmlformats.org/officeDocument/2006/relationships/slide" Target="/ppt/slides/slide6.xml"/><Relationship Id="rId6" Type="http://schemas.openxmlformats.org/officeDocument/2006/relationships/slide" Target="/ppt/slides/slide6.xml"/><Relationship Id="rId7" Type="http://schemas.openxmlformats.org/officeDocument/2006/relationships/slide" Target="/ppt/slides/slide6.xml"/><Relationship Id="rId8" Type="http://schemas.openxmlformats.org/officeDocument/2006/relationships/slide" Target="/ppt/slides/slide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8.png"/><Relationship Id="rId5" Type="http://schemas.openxmlformats.org/officeDocument/2006/relationships/image" Target="../media/image5.png"/><Relationship Id="rId6" Type="http://schemas.openxmlformats.org/officeDocument/2006/relationships/image" Target="../media/image10.png"/><Relationship Id="rId7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PROJECT Z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9894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Daniel Ubalde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6"/>
          <p:cNvSpPr txBox="1"/>
          <p:nvPr>
            <p:ph type="title"/>
          </p:nvPr>
        </p:nvSpPr>
        <p:spPr>
          <a:xfrm>
            <a:off x="1213775" y="369071"/>
            <a:ext cx="3333300" cy="4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Proveedores</a:t>
            </a:r>
            <a:endParaRPr/>
          </a:p>
        </p:txBody>
      </p:sp>
      <p:grpSp>
        <p:nvGrpSpPr>
          <p:cNvPr id="348" name="Google Shape;348;p26"/>
          <p:cNvGrpSpPr/>
          <p:nvPr/>
        </p:nvGrpSpPr>
        <p:grpSpPr>
          <a:xfrm>
            <a:off x="1813059" y="851173"/>
            <a:ext cx="5728405" cy="4184723"/>
            <a:chOff x="4547087" y="1535165"/>
            <a:chExt cx="4273653" cy="2923926"/>
          </a:xfrm>
        </p:grpSpPr>
        <p:sp>
          <p:nvSpPr>
            <p:cNvPr id="349" name="Google Shape;349;p26"/>
            <p:cNvSpPr/>
            <p:nvPr/>
          </p:nvSpPr>
          <p:spPr>
            <a:xfrm>
              <a:off x="4548440" y="1563490"/>
              <a:ext cx="4272300" cy="28956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6"/>
            <p:cNvSpPr/>
            <p:nvPr/>
          </p:nvSpPr>
          <p:spPr>
            <a:xfrm>
              <a:off x="4547087" y="1535165"/>
              <a:ext cx="4272300" cy="28956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6"/>
            <p:cNvSpPr/>
            <p:nvPr/>
          </p:nvSpPr>
          <p:spPr>
            <a:xfrm rot="5400000">
              <a:off x="4414596" y="2956316"/>
              <a:ext cx="579900" cy="81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52" name="Google Shape;35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3169" y="1035470"/>
            <a:ext cx="5088284" cy="3816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Cronología del proyecto</a:t>
            </a:r>
            <a:endParaRPr/>
          </a:p>
        </p:txBody>
      </p:sp>
      <p:sp>
        <p:nvSpPr>
          <p:cNvPr id="358" name="Google Shape;358;p27"/>
          <p:cNvSpPr txBox="1"/>
          <p:nvPr/>
        </p:nvSpPr>
        <p:spPr>
          <a:xfrm>
            <a:off x="1158086" y="3307024"/>
            <a:ext cx="11667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 espera facturar un 30% de la inversión inicial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9" name="Google Shape;359;p27"/>
          <p:cNvSpPr txBox="1"/>
          <p:nvPr/>
        </p:nvSpPr>
        <p:spPr>
          <a:xfrm>
            <a:off x="2302396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 espera facturar un 75% de la inversión inicial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0" name="Google Shape;360;p27"/>
          <p:cNvSpPr txBox="1"/>
          <p:nvPr/>
        </p:nvSpPr>
        <p:spPr>
          <a:xfrm>
            <a:off x="3438904" y="3307022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 espera facturar un +100% de la inversión inicial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1" name="Google Shape;361;p27"/>
          <p:cNvSpPr txBox="1"/>
          <p:nvPr/>
        </p:nvSpPr>
        <p:spPr>
          <a:xfrm>
            <a:off x="4572659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2" name="Google Shape;362;p27"/>
          <p:cNvSpPr txBox="1"/>
          <p:nvPr/>
        </p:nvSpPr>
        <p:spPr>
          <a:xfrm>
            <a:off x="1158086" y="2928564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Comienzo de la actividad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3" name="Google Shape;363;p27"/>
          <p:cNvSpPr txBox="1"/>
          <p:nvPr/>
        </p:nvSpPr>
        <p:spPr>
          <a:xfrm>
            <a:off x="2302396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Pleno auge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4" name="Google Shape;364;p27"/>
          <p:cNvSpPr txBox="1"/>
          <p:nvPr/>
        </p:nvSpPr>
        <p:spPr>
          <a:xfrm>
            <a:off x="3438904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Recuperar inversión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5" name="Google Shape;365;p27"/>
          <p:cNvSpPr txBox="1"/>
          <p:nvPr/>
        </p:nvSpPr>
        <p:spPr>
          <a:xfrm>
            <a:off x="4572659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Puesta en marcha de  i+d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6" name="Google Shape;366;p27"/>
          <p:cNvSpPr txBox="1"/>
          <p:nvPr/>
        </p:nvSpPr>
        <p:spPr>
          <a:xfrm>
            <a:off x="5703047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Desarrollar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7" name="Google Shape;367;p27"/>
          <p:cNvSpPr txBox="1"/>
          <p:nvPr/>
        </p:nvSpPr>
        <p:spPr>
          <a:xfrm>
            <a:off x="6837184" y="293035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Seguir </a:t>
            </a:r>
            <a:r>
              <a:rPr lang="es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innovando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68" name="Google Shape;368;p27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9" name="Google Shape;369;p27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70" name="Google Shape;370;p27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71" name="Google Shape;371;p27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2" name="Google Shape;372;p27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73" name="Google Shape;373;p27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74" name="Google Shape;374;p27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5" name="Google Shape;375;p27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76" name="Google Shape;376;p27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77" name="Google Shape;377;p27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4E556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8" name="Google Shape;378;p27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4E55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79" name="Google Shape;379;p27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4E55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80" name="Google Shape;380;p27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4E556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1" name="Google Shape;381;p27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4E55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82" name="Google Shape;382;p27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4E55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83" name="Google Shape;383;p27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4E556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4" name="Google Shape;384;p27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4E55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85" name="Google Shape;385;p27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4E556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86" name="Google Shape;386;p27"/>
          <p:cNvSpPr txBox="1"/>
          <p:nvPr/>
        </p:nvSpPr>
        <p:spPr>
          <a:xfrm>
            <a:off x="1195078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2021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7" name="Google Shape;387;p27"/>
          <p:cNvSpPr txBox="1"/>
          <p:nvPr/>
        </p:nvSpPr>
        <p:spPr>
          <a:xfrm>
            <a:off x="227560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2022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8" name="Google Shape;388;p27"/>
          <p:cNvSpPr txBox="1"/>
          <p:nvPr/>
        </p:nvSpPr>
        <p:spPr>
          <a:xfrm>
            <a:off x="3412146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2023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9" name="Google Shape;389;p27"/>
          <p:cNvSpPr txBox="1"/>
          <p:nvPr/>
        </p:nvSpPr>
        <p:spPr>
          <a:xfrm>
            <a:off x="448254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2024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0" name="Google Shape;390;p27"/>
          <p:cNvSpPr txBox="1"/>
          <p:nvPr/>
        </p:nvSpPr>
        <p:spPr>
          <a:xfrm>
            <a:off x="558495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2025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1" name="Google Shape;391;p27"/>
          <p:cNvSpPr txBox="1"/>
          <p:nvPr/>
        </p:nvSpPr>
        <p:spPr>
          <a:xfrm>
            <a:off x="6662762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2026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8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¡Gracias!</a:t>
            </a:r>
            <a:endParaRPr/>
          </a:p>
        </p:txBody>
      </p:sp>
      <p:pic>
        <p:nvPicPr>
          <p:cNvPr id="397" name="Google Shape;39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6650" y="1099450"/>
            <a:ext cx="6268901" cy="28629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420000" dist="1143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327100" y="814400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Índice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781550" y="1530600"/>
            <a:ext cx="3018300" cy="24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/>
              </a:rPr>
              <a:t>Idea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/>
              </a:rPr>
              <a:t>Objetivos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5"/>
              </a:rPr>
              <a:t>A 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6"/>
              </a:rPr>
              <a:t>quién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7"/>
              </a:rPr>
              <a:t> va dirigido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8"/>
              </a:rPr>
              <a:t>Tendencias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9"/>
              </a:rPr>
              <a:t> del mercado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0"/>
              </a:rPr>
              <a:t>Plan de lanzamiento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1"/>
              </a:rPr>
              <a:t>Proveedores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900"/>
              </a:spcBef>
              <a:spcAft>
                <a:spcPts val="900"/>
              </a:spcAft>
              <a:buNone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2"/>
              </a:rPr>
              <a:t>Cronología del 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3"/>
              </a:rPr>
              <a:t>proyecto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Idea</a:t>
            </a:r>
            <a:endParaRPr/>
          </a:p>
        </p:txBody>
      </p:sp>
      <p:pic>
        <p:nvPicPr>
          <p:cNvPr id="241" name="Google Shape;24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141425"/>
            <a:ext cx="2453549" cy="18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6800" y="1141425"/>
            <a:ext cx="2756246" cy="18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00100" y="3283135"/>
            <a:ext cx="2550950" cy="1689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03449" y="3132750"/>
            <a:ext cx="3308637" cy="1858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18800" y="1291326"/>
            <a:ext cx="1689025" cy="168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</a:t>
            </a:r>
            <a:endParaRPr/>
          </a:p>
        </p:txBody>
      </p:sp>
      <p:sp>
        <p:nvSpPr>
          <p:cNvPr id="251" name="Google Shape;251;p20"/>
          <p:cNvSpPr txBox="1"/>
          <p:nvPr/>
        </p:nvSpPr>
        <p:spPr>
          <a:xfrm>
            <a:off x="1297500" y="13066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2" name="Google Shape;252;p20"/>
          <p:cNvSpPr txBox="1"/>
          <p:nvPr>
            <p:ph idx="1" type="body"/>
          </p:nvPr>
        </p:nvSpPr>
        <p:spPr>
          <a:xfrm>
            <a:off x="2030400" y="1306700"/>
            <a:ext cx="5877300" cy="80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Ofrecer un experiencia de </a:t>
            </a:r>
            <a:r>
              <a:rPr lang="es">
                <a:solidFill>
                  <a:srgbClr val="FFFFFF"/>
                </a:solidFill>
              </a:rPr>
              <a:t>entretenimiento</a:t>
            </a:r>
            <a:r>
              <a:rPr lang="es">
                <a:solidFill>
                  <a:srgbClr val="FFFFFF"/>
                </a:solidFill>
              </a:rPr>
              <a:t> satisfactoria, para darnos a conocer.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3" name="Google Shape;253;p20"/>
          <p:cNvSpPr txBox="1"/>
          <p:nvPr/>
        </p:nvSpPr>
        <p:spPr>
          <a:xfrm>
            <a:off x="1297500" y="21154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4" name="Google Shape;254;p20"/>
          <p:cNvSpPr txBox="1"/>
          <p:nvPr>
            <p:ph idx="1" type="body"/>
          </p:nvPr>
        </p:nvSpPr>
        <p:spPr>
          <a:xfrm>
            <a:off x="2030400" y="211548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Ser pioneros en la implementación de </a:t>
            </a:r>
            <a:r>
              <a:rPr lang="es">
                <a:solidFill>
                  <a:srgbClr val="FFFFFF"/>
                </a:solidFill>
              </a:rPr>
              <a:t>nuevas</a:t>
            </a:r>
            <a:r>
              <a:rPr lang="es">
                <a:solidFill>
                  <a:srgbClr val="FFFFFF"/>
                </a:solidFill>
              </a:rPr>
              <a:t> </a:t>
            </a:r>
            <a:r>
              <a:rPr lang="es">
                <a:solidFill>
                  <a:srgbClr val="FFFFFF"/>
                </a:solidFill>
              </a:rPr>
              <a:t>tecnologías</a:t>
            </a:r>
            <a:r>
              <a:rPr lang="es">
                <a:solidFill>
                  <a:srgbClr val="FFFFFF"/>
                </a:solidFill>
              </a:rPr>
              <a:t> de Realidad Virtual para el </a:t>
            </a:r>
            <a:r>
              <a:rPr lang="es">
                <a:solidFill>
                  <a:srgbClr val="FFFFFF"/>
                </a:solidFill>
              </a:rPr>
              <a:t>entretenimiento.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5" name="Google Shape;255;p20"/>
          <p:cNvSpPr txBox="1"/>
          <p:nvPr/>
        </p:nvSpPr>
        <p:spPr>
          <a:xfrm>
            <a:off x="1297500" y="292426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2030400" y="292425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En un futuro llegar a ser un referente mundial dentro del mundo de las simulaciones. Crear una marca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57" name="Google Shape;257;p20"/>
          <p:cNvPicPr preferRelativeResize="0"/>
          <p:nvPr/>
        </p:nvPicPr>
        <p:blipFill rotWithShape="1">
          <a:blip r:embed="rId3">
            <a:alphaModFix/>
          </a:blip>
          <a:srcRect b="-6198" l="35640" r="5058" t="-43884"/>
          <a:stretch/>
        </p:blipFill>
        <p:spPr>
          <a:xfrm flipH="1">
            <a:off x="6246005" y="2451901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Análisis DAFO</a:t>
            </a:r>
            <a:endParaRPr/>
          </a:p>
        </p:txBody>
      </p:sp>
      <p:sp>
        <p:nvSpPr>
          <p:cNvPr id="263" name="Google Shape;263;p21"/>
          <p:cNvSpPr txBox="1"/>
          <p:nvPr/>
        </p:nvSpPr>
        <p:spPr>
          <a:xfrm>
            <a:off x="873300" y="1750625"/>
            <a:ext cx="22755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DEBILIDADES</a:t>
            </a:r>
            <a:endParaRPr/>
          </a:p>
        </p:txBody>
      </p:sp>
      <p:sp>
        <p:nvSpPr>
          <p:cNvPr id="264" name="Google Shape;264;p21"/>
          <p:cNvSpPr txBox="1"/>
          <p:nvPr/>
        </p:nvSpPr>
        <p:spPr>
          <a:xfrm>
            <a:off x="6151650" y="1757913"/>
            <a:ext cx="22755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FORTALEZAS</a:t>
            </a:r>
            <a:endParaRPr/>
          </a:p>
        </p:txBody>
      </p:sp>
      <p:sp>
        <p:nvSpPr>
          <p:cNvPr id="265" name="Google Shape;265;p21"/>
          <p:cNvSpPr txBox="1"/>
          <p:nvPr/>
        </p:nvSpPr>
        <p:spPr>
          <a:xfrm>
            <a:off x="804410" y="3181250"/>
            <a:ext cx="22284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AMENAZAS</a:t>
            </a:r>
            <a:endParaRPr/>
          </a:p>
        </p:txBody>
      </p:sp>
      <p:sp>
        <p:nvSpPr>
          <p:cNvPr id="266" name="Google Shape;266;p21"/>
          <p:cNvSpPr txBox="1"/>
          <p:nvPr/>
        </p:nvSpPr>
        <p:spPr>
          <a:xfrm>
            <a:off x="6097650" y="3181250"/>
            <a:ext cx="209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OPORTUNIDADES</a:t>
            </a:r>
            <a:endParaRPr/>
          </a:p>
        </p:txBody>
      </p:sp>
      <p:grpSp>
        <p:nvGrpSpPr>
          <p:cNvPr id="267" name="Google Shape;267;p21"/>
          <p:cNvGrpSpPr/>
          <p:nvPr/>
        </p:nvGrpSpPr>
        <p:grpSpPr>
          <a:xfrm>
            <a:off x="954800" y="2245690"/>
            <a:ext cx="7586400" cy="2032450"/>
            <a:chOff x="954800" y="2329375"/>
            <a:chExt cx="7586400" cy="2032450"/>
          </a:xfrm>
        </p:grpSpPr>
        <p:sp>
          <p:nvSpPr>
            <p:cNvPr id="268" name="Google Shape;268;p21"/>
            <p:cNvSpPr txBox="1"/>
            <p:nvPr/>
          </p:nvSpPr>
          <p:spPr>
            <a:xfrm>
              <a:off x="954800" y="2357138"/>
              <a:ext cx="1991400" cy="69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s"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rPr>
                <a:t>El desfase de los equipos</a:t>
              </a:r>
              <a:endParaRPr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9" name="Google Shape;269;p21"/>
            <p:cNvSpPr txBox="1"/>
            <p:nvPr/>
          </p:nvSpPr>
          <p:spPr>
            <a:xfrm>
              <a:off x="6265700" y="2329375"/>
              <a:ext cx="1991400" cy="69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rPr>
                <a:t>La localización</a:t>
              </a:r>
              <a:endParaRPr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rPr>
                <a:t>El avance de la Realidad Virtual</a:t>
              </a:r>
              <a:endParaRPr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0" name="Google Shape;270;p21"/>
            <p:cNvSpPr txBox="1"/>
            <p:nvPr/>
          </p:nvSpPr>
          <p:spPr>
            <a:xfrm>
              <a:off x="954810" y="3670025"/>
              <a:ext cx="1991400" cy="69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rPr>
                <a:t>El precio de los equipos</a:t>
              </a:r>
              <a:endParaRPr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rPr>
                <a:t>La competencia</a:t>
              </a:r>
              <a:endParaRPr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1" name="Google Shape;271;p21"/>
            <p:cNvSpPr txBox="1"/>
            <p:nvPr/>
          </p:nvSpPr>
          <p:spPr>
            <a:xfrm>
              <a:off x="6265700" y="3567147"/>
              <a:ext cx="2275500" cy="69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rPr>
                <a:t>Los restaurantes de alrededor</a:t>
              </a:r>
              <a:endParaRPr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D9D9D9"/>
                  </a:solidFill>
                  <a:latin typeface="Lato"/>
                  <a:ea typeface="Lato"/>
                  <a:cs typeface="Lato"/>
                  <a:sym typeface="Lato"/>
                </a:rPr>
                <a:t>Prestamos un servicio que pocos ofrecen</a:t>
              </a:r>
              <a:endParaRPr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cxnSp>
        <p:nvCxnSpPr>
          <p:cNvPr id="272" name="Google Shape;272;p21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3" name="Google Shape;273;p21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74" name="Google Shape;274;p21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75" name="Google Shape;275;p21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6" name="Google Shape;276;p21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1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1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1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0" name="Google Shape;280;p21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281" name="Google Shape;281;p21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1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21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84" name="Google Shape;284;p21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285" name="Google Shape;285;p21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1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21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88" name="Google Shape;288;p21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289" name="Google Shape;289;p21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1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1" name="Google Shape;291;p21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92" name="Google Shape;292;p21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293" name="Google Shape;293;p21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1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5" name="Google Shape;295;p21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1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2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A </a:t>
            </a:r>
            <a:r>
              <a:rPr lang="es"/>
              <a:t>quién</a:t>
            </a:r>
            <a:r>
              <a:rPr lang="es"/>
              <a:t> va </a:t>
            </a:r>
            <a:r>
              <a:rPr lang="es"/>
              <a:t>dirigido</a:t>
            </a:r>
            <a:endParaRPr/>
          </a:p>
        </p:txBody>
      </p:sp>
      <p:sp>
        <p:nvSpPr>
          <p:cNvPr id="302" name="Google Shape;302;p22"/>
          <p:cNvSpPr txBox="1"/>
          <p:nvPr/>
        </p:nvSpPr>
        <p:spPr>
          <a:xfrm>
            <a:off x="2628204" y="24741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3" name="Google Shape;303;p22"/>
          <p:cNvPicPr preferRelativeResize="0"/>
          <p:nvPr/>
        </p:nvPicPr>
        <p:blipFill rotWithShape="1">
          <a:blip r:embed="rId3">
            <a:alphaModFix/>
          </a:blip>
          <a:srcRect b="0" l="11538" r="11538" t="0"/>
          <a:stretch/>
        </p:blipFill>
        <p:spPr>
          <a:xfrm flipH="1">
            <a:off x="6246005" y="2451901"/>
            <a:ext cx="2898000" cy="2691600"/>
          </a:xfrm>
          <a:prstGeom prst="rtTriangle">
            <a:avLst/>
          </a:prstGeom>
          <a:noFill/>
          <a:ln>
            <a:noFill/>
          </a:ln>
        </p:spPr>
      </p:pic>
      <p:grpSp>
        <p:nvGrpSpPr>
          <p:cNvPr id="304" name="Google Shape;304;p22"/>
          <p:cNvGrpSpPr/>
          <p:nvPr/>
        </p:nvGrpSpPr>
        <p:grpSpPr>
          <a:xfrm>
            <a:off x="2211438" y="1902725"/>
            <a:ext cx="1018200" cy="1018200"/>
            <a:chOff x="1359550" y="3154500"/>
            <a:chExt cx="1018200" cy="1018200"/>
          </a:xfrm>
        </p:grpSpPr>
        <p:sp>
          <p:nvSpPr>
            <p:cNvPr id="305" name="Google Shape;305;p22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2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2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506718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2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9" name="Google Shape;309;p22"/>
          <p:cNvSpPr txBox="1"/>
          <p:nvPr/>
        </p:nvSpPr>
        <p:spPr>
          <a:xfrm>
            <a:off x="2155113" y="2994025"/>
            <a:ext cx="11310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 16 a 39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0" name="Google Shape;310;p22"/>
          <p:cNvSpPr txBox="1"/>
          <p:nvPr/>
        </p:nvSpPr>
        <p:spPr>
          <a:xfrm>
            <a:off x="2486104" y="2256245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74%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1" name="Google Shape;311;p22"/>
          <p:cNvSpPr/>
          <p:nvPr/>
        </p:nvSpPr>
        <p:spPr>
          <a:xfrm>
            <a:off x="4059313" y="1902725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2"/>
          <p:cNvSpPr/>
          <p:nvPr/>
        </p:nvSpPr>
        <p:spPr>
          <a:xfrm>
            <a:off x="4109563" y="1952975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2"/>
          <p:cNvSpPr/>
          <p:nvPr/>
        </p:nvSpPr>
        <p:spPr>
          <a:xfrm>
            <a:off x="4109563" y="1952975"/>
            <a:ext cx="917700" cy="917700"/>
          </a:xfrm>
          <a:prstGeom prst="pie">
            <a:avLst>
              <a:gd fmla="val 10800565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2"/>
          <p:cNvSpPr/>
          <p:nvPr/>
        </p:nvSpPr>
        <p:spPr>
          <a:xfrm>
            <a:off x="4240363" y="2083775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2"/>
          <p:cNvSpPr txBox="1"/>
          <p:nvPr/>
        </p:nvSpPr>
        <p:spPr>
          <a:xfrm>
            <a:off x="4004625" y="2994025"/>
            <a:ext cx="11310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 40 a 60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6" name="Google Shape;316;p22"/>
          <p:cNvSpPr txBox="1"/>
          <p:nvPr/>
        </p:nvSpPr>
        <p:spPr>
          <a:xfrm>
            <a:off x="4335617" y="2256245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25</a:t>
            </a:r>
            <a:r>
              <a:rPr b="1" lang="es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7" name="Google Shape;317;p22"/>
          <p:cNvSpPr/>
          <p:nvPr/>
        </p:nvSpPr>
        <p:spPr>
          <a:xfrm>
            <a:off x="5910138" y="1902725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2"/>
          <p:cNvSpPr/>
          <p:nvPr/>
        </p:nvSpPr>
        <p:spPr>
          <a:xfrm>
            <a:off x="5960388" y="1952975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2"/>
          <p:cNvSpPr/>
          <p:nvPr/>
        </p:nvSpPr>
        <p:spPr>
          <a:xfrm>
            <a:off x="5960388" y="1952975"/>
            <a:ext cx="917700" cy="917700"/>
          </a:xfrm>
          <a:prstGeom prst="pie">
            <a:avLst>
              <a:gd fmla="val 1595318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2"/>
          <p:cNvSpPr/>
          <p:nvPr/>
        </p:nvSpPr>
        <p:spPr>
          <a:xfrm>
            <a:off x="6091188" y="2083775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2"/>
          <p:cNvSpPr txBox="1"/>
          <p:nvPr/>
        </p:nvSpPr>
        <p:spPr>
          <a:xfrm>
            <a:off x="5857888" y="2994025"/>
            <a:ext cx="11310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 60 +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2" name="Google Shape;322;p22"/>
          <p:cNvSpPr txBox="1"/>
          <p:nvPr/>
        </p:nvSpPr>
        <p:spPr>
          <a:xfrm>
            <a:off x="6194136" y="2256245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r>
              <a:rPr b="1" lang="es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3"/>
          <p:cNvSpPr txBox="1"/>
          <p:nvPr>
            <p:ph type="title"/>
          </p:nvPr>
        </p:nvSpPr>
        <p:spPr>
          <a:xfrm>
            <a:off x="1290075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Tendencias de mercado</a:t>
            </a:r>
            <a:endParaRPr/>
          </a:p>
        </p:txBody>
      </p:sp>
      <p:pic>
        <p:nvPicPr>
          <p:cNvPr id="328" name="Google Shape;3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238" y="1433650"/>
            <a:ext cx="4955580" cy="35308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329" name="Google Shape;32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5993" y="1630475"/>
            <a:ext cx="3543383" cy="2657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Plan de lanzamiento</a:t>
            </a:r>
            <a:endParaRPr/>
          </a:p>
        </p:txBody>
      </p:sp>
      <p:pic>
        <p:nvPicPr>
          <p:cNvPr id="335" name="Google Shape;3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2476" y="984300"/>
            <a:ext cx="4193350" cy="333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Forma </a:t>
            </a:r>
            <a:r>
              <a:rPr lang="es"/>
              <a:t>jurídica</a:t>
            </a:r>
            <a:r>
              <a:rPr lang="es"/>
              <a:t> y organigrama</a:t>
            </a:r>
            <a:endParaRPr/>
          </a:p>
        </p:txBody>
      </p:sp>
      <p:sp>
        <p:nvSpPr>
          <p:cNvPr id="341" name="Google Shape;341;p25"/>
          <p:cNvSpPr txBox="1"/>
          <p:nvPr>
            <p:ph idx="1" type="body"/>
          </p:nvPr>
        </p:nvSpPr>
        <p:spPr>
          <a:xfrm>
            <a:off x="1126075" y="1028775"/>
            <a:ext cx="23409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Sociedad anonima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342" name="Google Shape;3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7551" y="1165075"/>
            <a:ext cx="3870300" cy="335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